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3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5" r:id="rId25"/>
    <p:sldId id="326" r:id="rId26"/>
    <p:sldId id="327" r:id="rId27"/>
    <p:sldId id="328" r:id="rId28"/>
    <p:sldId id="329" r:id="rId29"/>
    <p:sldId id="330" r:id="rId30"/>
    <p:sldId id="295" r:id="rId31"/>
    <p:sldId id="296" r:id="rId32"/>
    <p:sldId id="297" r:id="rId33"/>
    <p:sldId id="333" r:id="rId34"/>
    <p:sldId id="335" r:id="rId35"/>
    <p:sldId id="337" r:id="rId36"/>
    <p:sldId id="338" r:id="rId37"/>
    <p:sldId id="339" r:id="rId38"/>
    <p:sldId id="340" r:id="rId39"/>
    <p:sldId id="342" r:id="rId40"/>
    <p:sldId id="343" r:id="rId41"/>
    <p:sldId id="341" r:id="rId42"/>
    <p:sldId id="344" r:id="rId43"/>
    <p:sldId id="345" r:id="rId44"/>
    <p:sldId id="346" r:id="rId45"/>
    <p:sldId id="347" r:id="rId46"/>
    <p:sldId id="298" r:id="rId47"/>
    <p:sldId id="299" r:id="rId48"/>
    <p:sldId id="300" r:id="rId49"/>
    <p:sldId id="301" r:id="rId50"/>
    <p:sldId id="302" r:id="rId51"/>
    <p:sldId id="331" r:id="rId52"/>
    <p:sldId id="304" r:id="rId53"/>
    <p:sldId id="305" r:id="rId54"/>
    <p:sldId id="306" r:id="rId55"/>
    <p:sldId id="308" r:id="rId56"/>
    <p:sldId id="309" r:id="rId57"/>
    <p:sldId id="311" r:id="rId58"/>
    <p:sldId id="312" r:id="rId59"/>
    <p:sldId id="332" r:id="rId60"/>
    <p:sldId id="314" r:id="rId61"/>
    <p:sldId id="315" r:id="rId62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9"/>
    <p:restoredTop sz="93566"/>
  </p:normalViewPr>
  <p:slideViewPr>
    <p:cSldViewPr snapToGrid="0" snapToObjects="1">
      <p:cViewPr varScale="1">
        <p:scale>
          <a:sx n="61" d="100"/>
          <a:sy n="61" d="100"/>
        </p:scale>
        <p:origin x="9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</a:t>
            </a:r>
            <a:r>
              <a:rPr lang="en-US" smtClean="0">
                <a:solidFill>
                  <a:schemeClr val="dk2"/>
                </a:solidFill>
              </a:rPr>
              <a:t>the</a:t>
            </a:r>
            <a:r>
              <a:rPr lang="en-US" baseline="0" smtClean="0">
                <a:solidFill>
                  <a:schemeClr val="dk2"/>
                </a:solidFill>
              </a:rPr>
              <a:t> acknowledgement page(s) at the end</a:t>
            </a:r>
            <a:r>
              <a:rPr lang="en-US" smtClean="0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 smtClean="0"/>
              <a:t>First</a:t>
            </a:r>
          </a:p>
          <a:p>
            <a:pPr lvl="1"/>
            <a:r>
              <a:rPr lang="en-US" dirty="0" smtClean="0"/>
              <a:t>Second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ocs.python.org/library/socke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n.wikipedia.org/wiki/Htt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://www.youtube.com/watch?v=x2GylLq59r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Internet_Protocol_Su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4" Type="http://schemas.openxmlformats.org/officeDocument/2006/relationships/hyperlink" Target="http://en.wikipedia.org/wiki/Web_crawl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en.wikipedia.org/wiki/TCP_and_UDP_por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4" Type="http://schemas.openxmlformats.org/officeDocument/2006/relationships/hyperlink" Target="http://open.umich.edu/" TargetMode="Externa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en.wikipedia.org/wiki/List_of_TCP_and_UDP_port_number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16359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socket.socket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socket.AF_INET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socket.SOCK_STREAM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mysock.connect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US" sz="30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-US" sz="3000" b="1" dirty="0" smtClean="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data.pr4e.org</a:t>
            </a:r>
            <a:r>
              <a:rPr lang="en-US" sz="30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',</a:t>
            </a:r>
            <a:r>
              <a:rPr lang="en-US" sz="3000" b="1" i="0" u="none" strike="noStrike" cap="none" dirty="0" smtClean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30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-US" sz="30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289375" y="5919786"/>
            <a:ext cx="2089199" cy="725399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810750" y="5533224"/>
            <a:ext cx="988949" cy="1332786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TCP (and Python) gives us a reliable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what 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we want to do with the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What problem do we want to solve?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Protocols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dominant Application Layer Protocol on the Internet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Invented for the Web - to Retrieve HTML,  Images, Documents,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Extended to be data in addition to documents - RSS, Web Services,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etc..Basic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508601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behavior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not bump into each other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USA, drive on the right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  <a:p>
            <a:pPr marL="914400" marR="0" lvl="1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the UK, drive on the left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 New"/>
                <a:ea typeface="Courier New"/>
                <a:cs typeface="Courier New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14661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Getting Data From The Server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altLang="en-US" sz="3401"/>
              <a:t>Each the user clicks on an anchor tag with an href= value to switch to a new page, the browser makes a connection to the web server and issues a </a:t>
            </a:r>
            <a:r>
              <a:rPr lang="ja-JP" altLang="en-US" sz="3401">
                <a:latin typeface="Arial" charset="0"/>
              </a:rPr>
              <a:t>“</a:t>
            </a:r>
            <a:r>
              <a:rPr lang="en-US" altLang="ja-JP" sz="3401"/>
              <a:t>GET</a:t>
            </a:r>
            <a:r>
              <a:rPr lang="ja-JP" altLang="en-US" sz="3401">
                <a:latin typeface="Arial" charset="0"/>
              </a:rPr>
              <a:t>”</a:t>
            </a:r>
            <a:r>
              <a:rPr lang="en-US" altLang="ja-JP" sz="3401"/>
              <a:t> request - to GET the content of the page at the specified URL</a:t>
            </a:r>
          </a:p>
          <a:p>
            <a:pPr marL="749309">
              <a:defRPr/>
            </a:pPr>
            <a:r>
              <a:rPr lang="en-US" altLang="en-US" sz="3401"/>
              <a:t>The server returns the HTML document to the Browser which formats and displays the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2242153"/>
          </a:xfrm>
        </p:spPr>
        <p:txBody>
          <a:bodyPr/>
          <a:lstStyle/>
          <a:p>
            <a:r>
              <a:rPr lang="en-US" dirty="0" smtClean="0"/>
              <a:t>A Free Book on Network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4040372"/>
            <a:ext cx="7523126" cy="3700130"/>
          </a:xfrm>
        </p:spPr>
        <p:txBody>
          <a:bodyPr/>
          <a:lstStyle/>
          <a:p>
            <a:r>
              <a:rPr lang="en-US" dirty="0" smtClean="0"/>
              <a:t>If you find this topic area interesting and/or need more detail</a:t>
            </a:r>
          </a:p>
          <a:p>
            <a:r>
              <a:rPr lang="en-US" dirty="0" err="1" smtClean="0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432707" y="582789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FF00"/>
                </a:solidFill>
              </a:rPr>
              <a:t>Internet Standards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en-US" altLang="en-US" dirty="0"/>
              <a:t>The standards for all of the Internet protocols (inner workings) are developed by an organization</a:t>
            </a:r>
          </a:p>
          <a:p>
            <a:pPr marL="749309">
              <a:defRPr/>
            </a:pPr>
            <a:r>
              <a:rPr lang="en-US" altLang="en-US" dirty="0"/>
              <a:t>Internet Engineering Task Force (IETF)</a:t>
            </a:r>
          </a:p>
          <a:p>
            <a:pPr marL="749309">
              <a:defRPr/>
            </a:pPr>
            <a:r>
              <a:rPr lang="en-US" altLang="en-US" dirty="0" err="1"/>
              <a:t>www.ietf.org</a:t>
            </a:r>
            <a:endParaRPr lang="en-US" altLang="en-US" dirty="0"/>
          </a:p>
          <a:p>
            <a:pPr marL="749309">
              <a:defRPr/>
            </a:pPr>
            <a:r>
              <a:rPr lang="en-US" altLang="en-US" dirty="0"/>
              <a:t>Standards are called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RFCs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Request for Comments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67" y="1049867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505180" y="2909712"/>
            <a:ext cx="12206110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b="1">
                <a:solidFill>
                  <a:srgbClr val="00FF00"/>
                </a:solidFill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Making an HTTP request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sz="3401" dirty="0"/>
              <a:t>Connect to the server like </a:t>
            </a:r>
            <a:r>
              <a:rPr lang="en-US" sz="3401" dirty="0" err="1" smtClean="0">
                <a:solidFill>
                  <a:srgbClr val="FFFF00"/>
                </a:solidFill>
              </a:rPr>
              <a:t>www.dr-chuck.com</a:t>
            </a:r>
            <a:r>
              <a:rPr lang="en-US" sz="3401" dirty="0" smtClean="0"/>
              <a:t>"</a:t>
            </a:r>
            <a:endParaRPr lang="en-US" sz="3401" dirty="0"/>
          </a:p>
          <a:p>
            <a:pPr marL="749309">
              <a:defRPr/>
            </a:pPr>
            <a:r>
              <a:rPr lang="en-US" sz="3401" dirty="0"/>
              <a:t>Request a document (or the default document)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203201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$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Built on top of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Assumes IP might lose some data - stores and retransmits data if it seems to be lost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Handles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flow control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a transmit window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Provides a nice reliable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Let</a:t>
            </a:r>
            <a:r>
              <a:rPr lang="en-US" sz="76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Write a Web Browser!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n'.encode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data =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mysock.recv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-US" sz="2400" b="1" i="0" u="none" strike="noStrike" cap="none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data.decode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lang="en-US" sz="2400" b="1" i="0" u="none" strike="noStrike" cap="none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1" y="1824831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78973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Characters and Strings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272141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http</a:t>
            </a:r>
            <a:r>
              <a:rPr lang="en-US" sz="2800" dirty="0">
                <a:solidFill>
                  <a:srgbClr val="FFFF00"/>
                </a:solidFill>
              </a:rPr>
              <a:t>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/>
              <a:t>ASCII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93353" y="3399183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American Standard Code for Information Interchange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Simple Strings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en-US" dirty="0" smtClean="0"/>
              <a:t>Each character is represented by a number between 0 and 256 stored in 8 bits of memory </a:t>
            </a:r>
          </a:p>
          <a:p>
            <a:r>
              <a:rPr lang="en-US" dirty="0" smtClean="0"/>
              <a:t>We refer to "8 bits of memory as a </a:t>
            </a:r>
            <a:r>
              <a:rPr lang="en-US" dirty="0" smtClean="0">
                <a:solidFill>
                  <a:srgbClr val="00FA00"/>
                </a:solidFill>
              </a:rPr>
              <a:t>"byte" </a:t>
            </a:r>
            <a:r>
              <a:rPr lang="en-US" dirty="0" smtClean="0"/>
              <a:t>of memory – (i.e. my disk drive contains 3 Tera</a:t>
            </a:r>
            <a:r>
              <a:rPr lang="en-US" dirty="0" smtClean="0">
                <a:solidFill>
                  <a:srgbClr val="00FA00"/>
                </a:solidFill>
              </a:rPr>
              <a:t>bytes</a:t>
            </a:r>
            <a:r>
              <a:rPr lang="en-US" dirty="0" smtClean="0"/>
              <a:t> of memory)</a:t>
            </a:r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FF40FF"/>
                </a:solidFill>
              </a:rPr>
              <a:t>ord</a:t>
            </a:r>
            <a:r>
              <a:rPr lang="en-US" dirty="0" smtClean="0">
                <a:solidFill>
                  <a:srgbClr val="FF40FF"/>
                </a:solidFill>
              </a:rPr>
              <a:t>() </a:t>
            </a:r>
            <a:r>
              <a:rPr lang="en-US" dirty="0" smtClean="0"/>
              <a:t>function tells us the numeric value of a simple ASCII character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mtClean="0"/>
              <a:t>ASCII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b="1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</a:rPr>
              <a:t>In the 1960's and 1970s, we just assumed that one byte was one character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Multi-Byte Characters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en-US" sz="2800" dirty="0" smtClean="0"/>
              <a:t>To represent the wide range of characters computers must handle we represent characters with more than one byte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UTF-16 – Fixed length - Two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/>
              <a:t>UTF-32 – Fixed Length - Four Bytes</a:t>
            </a:r>
          </a:p>
          <a:p>
            <a:pPr lvl="1">
              <a:spcBef>
                <a:spcPts val="1600"/>
              </a:spcBef>
            </a:pPr>
            <a:r>
              <a:rPr lang="en-US" sz="2800" dirty="0" smtClean="0">
                <a:solidFill>
                  <a:srgbClr val="00FA00"/>
                </a:solidFill>
              </a:rPr>
              <a:t>UTF-8</a:t>
            </a:r>
            <a:r>
              <a:rPr lang="en-US" sz="2800" dirty="0" smtClean="0"/>
              <a:t> – 1-4 bytes</a:t>
            </a:r>
          </a:p>
          <a:p>
            <a:pPr lvl="2">
              <a:spcBef>
                <a:spcPts val="1600"/>
              </a:spcBef>
            </a:pPr>
            <a:r>
              <a:rPr lang="en-US" dirty="0"/>
              <a:t>U</a:t>
            </a:r>
            <a:r>
              <a:rPr lang="en-US" dirty="0" smtClean="0"/>
              <a:t>pwards compatible with ASCII</a:t>
            </a:r>
          </a:p>
          <a:p>
            <a:pPr lvl="2">
              <a:spcBef>
                <a:spcPts val="1600"/>
              </a:spcBef>
            </a:pPr>
            <a:r>
              <a:rPr lang="en-US" dirty="0" smtClean="0"/>
              <a:t>Automatic detection between ASCII and UTF-8</a:t>
            </a:r>
          </a:p>
          <a:p>
            <a:pPr lvl="2">
              <a:spcBef>
                <a:spcPts val="1600"/>
              </a:spcBef>
            </a:pPr>
            <a:r>
              <a:rPr lang="en-US" dirty="0" smtClean="0">
                <a:solidFill>
                  <a:srgbClr val="00FA00"/>
                </a:solidFill>
              </a:rPr>
              <a:t>UTF-8 is recommended practice for encoding </a:t>
            </a:r>
            <a:br>
              <a:rPr lang="en-US" dirty="0" smtClean="0">
                <a:solidFill>
                  <a:srgbClr val="00FA00"/>
                </a:solidFill>
              </a:rPr>
            </a:br>
            <a:r>
              <a:rPr lang="en-US" dirty="0" smtClean="0">
                <a:solidFill>
                  <a:srgbClr val="00FA00"/>
                </a:solidFill>
              </a:rPr>
              <a:t>data to be exchanged between systems</a:t>
            </a:r>
            <a:endParaRPr lang="en-US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Strings in Python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7137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FA00"/>
                </a:solidFill>
              </a:rPr>
              <a:t>In Python 3, all strings are Unicode</a:t>
            </a:r>
            <a:endParaRPr lang="en-US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2 versus Python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995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Python3 and Unicode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r>
              <a:rPr lang="en-US" dirty="0" smtClean="0"/>
              <a:t>In Python 3, all strings internally are UNICODE </a:t>
            </a:r>
          </a:p>
          <a:p>
            <a:r>
              <a:rPr lang="en-US" dirty="0" smtClean="0"/>
              <a:t>Working with string variables in Python programs and reading data from files usually "just works"</a:t>
            </a:r>
          </a:p>
          <a:p>
            <a:r>
              <a:rPr lang="en-US" dirty="0" smtClean="0"/>
              <a:t>When we talk to a network resource using sockets or talk to a database we have to encode and decode data (usually to UTF-8)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Strings to Bytes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r>
              <a:rPr lang="en-US" dirty="0" smtClean="0"/>
              <a:t>When we talk to an external resource like a network socket we sends bytes, so we need to encode Python 3 strings into a given character encoding</a:t>
            </a:r>
          </a:p>
          <a:p>
            <a:r>
              <a:rPr lang="en-US" dirty="0" smtClean="0"/>
              <a:t>When we read data from an external resource, we must decode it based on the character set so it is properly represented in Python 3 as a string</a:t>
            </a:r>
            <a:endParaRPr lang="en-US" dirty="0"/>
          </a:p>
        </p:txBody>
      </p:sp>
      <p:sp>
        <p:nvSpPr>
          <p:cNvPr id="4" name="Shape 661"/>
          <p:cNvSpPr txBox="1"/>
          <p:nvPr/>
        </p:nvSpPr>
        <p:spPr>
          <a:xfrm>
            <a:off x="5994400" y="5284578"/>
            <a:ext cx="5531293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i="0" u="none" strike="noStrike" cap="none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mysock.recv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if ( </a:t>
            </a:r>
            <a:r>
              <a:rPr lang="en-US" sz="2400" b="1" i="0" u="none" strike="noStrike" cap="none" dirty="0" err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400" b="1" i="0" u="none" strike="noStrike" cap="none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lang="en-US" sz="2400" b="1" i="0" u="none" strike="noStrike" cap="none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i="0" u="none" strike="noStrike" cap="none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400" b="1" i="0" u="none" strike="noStrike" cap="none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mystring</a:t>
            </a:r>
            <a:r>
              <a:rPr lang="en-US" sz="2400" b="1" i="0" u="none" strike="noStrike" cap="none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400" b="1" i="0" u="none" strike="noStrike" cap="none" dirty="0" err="1" smtClean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-US" sz="2400" b="1" i="0" u="none" strike="noStrike" cap="none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400" b="1" i="0" u="none" strike="noStrike" cap="none" dirty="0" err="1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decode</a:t>
            </a:r>
            <a:r>
              <a:rPr lang="en-US" sz="2400" b="1" i="0" u="none" strike="noStrike" cap="none" dirty="0" smtClean="0">
                <a:solidFill>
                  <a:srgbClr val="00FA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lang="en-US" sz="2400" b="1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b="1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   print(</a:t>
            </a:r>
            <a:r>
              <a:rPr lang="en-US" sz="2400" b="1" dirty="0" err="1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mystring</a:t>
            </a:r>
            <a:r>
              <a:rPr lang="en-US" sz="2400" b="1" dirty="0" smtClean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2400" b="1" i="0" u="none" strike="noStrike" cap="none" dirty="0">
              <a:solidFill>
                <a:srgbClr val="FF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1120" y="6821070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 smtClean="0">
                <a:solidFill>
                  <a:srgbClr val="FFFF00"/>
                </a:solidFill>
              </a:rPr>
              <a:t>docs.python.org</a:t>
            </a:r>
            <a:r>
              <a:rPr lang="en-US" sz="2800" dirty="0" smtClean="0">
                <a:solidFill>
                  <a:srgbClr val="FFFF00"/>
                </a:solidFill>
              </a:rPr>
              <a:t>/3/library/</a:t>
            </a:r>
            <a:r>
              <a:rPr lang="en-US" sz="2800" dirty="0" err="1" smtClean="0">
                <a:solidFill>
                  <a:srgbClr val="FFFF00"/>
                </a:solidFill>
              </a:rPr>
              <a:t>stdtypes.html#bytes.decode</a:t>
            </a:r>
            <a:endParaRPr lang="en-US" sz="2800" dirty="0" smtClean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Network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Socket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Unicode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recv</a:t>
            </a:r>
            <a:r>
              <a:rPr lang="en-US" sz="2400" dirty="0" smtClean="0">
                <a:solidFill>
                  <a:schemeClr val="bg1"/>
                </a:solidFill>
              </a:rPr>
              <a:t>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decode()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encode()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send()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2" y="4096180"/>
            <a:ext cx="1003351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0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000" b="1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000" b="1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000" b="1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0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0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Making HTTP Easier With urllib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438150" y="4768850"/>
            <a:ext cx="156781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line.decode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().strip())</a:t>
            </a:r>
            <a:endParaRPr lang="en-US" sz="31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</a:t>
            </a:r>
            <a:r>
              <a:rPr lang="en-US" sz="7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247650" y="1301750"/>
            <a:ext cx="156781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line.decode</a:t>
            </a:r>
            <a:r>
              <a:rPr lang="en-US" sz="32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().strip())</a:t>
            </a:r>
            <a:endParaRPr lang="en-US" sz="31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247650" y="2901950"/>
            <a:ext cx="16008350" cy="51371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2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b="1" dirty="0" smtClean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200" b="1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3200" b="1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line.decode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().split()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200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200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b="1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469937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line.decode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3683100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300" b="1" i="0" u="none" strike="noStrike" cap="none" dirty="0" smtClean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p&gt;If 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you like, you can switch to the &lt;a </a:t>
            </a:r>
            <a:r>
              <a:rPr lang="en-US" sz="3300" b="1" i="0" u="none" strike="noStrike" cap="none" dirty="0" err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="http://</a:t>
            </a:r>
            <a:r>
              <a:rPr lang="en-US" sz="3300" b="1" i="0" u="none" strike="noStrike" cap="none" dirty="0" err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Following Links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line.decode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3683100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3300" b="1" i="0" u="none" strike="noStrike" cap="none" dirty="0" smtClean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p&gt;If 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you like, you can switch to the &lt;a </a:t>
            </a:r>
            <a:r>
              <a:rPr lang="en-US" sz="3300" b="1" i="0" u="none" strike="noStrike" cap="none" dirty="0" err="1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en-US" sz="3300" b="1" i="0" u="none" strike="noStrike" cap="none" dirty="0">
                <a:solidFill>
                  <a:srgbClr val="FF40FF"/>
                </a:solidFill>
                <a:latin typeface="Courier New"/>
                <a:ea typeface="Courier New"/>
                <a:cs typeface="Courier New"/>
                <a:sym typeface="Courier New"/>
              </a:rPr>
              <a:t>http://</a:t>
            </a:r>
            <a:r>
              <a:rPr lang="en-US" sz="3300" b="1" i="0" u="none" strike="noStrike" cap="none" dirty="0" err="1">
                <a:solidFill>
                  <a:srgbClr val="FF40FF"/>
                </a:solidFill>
                <a:latin typeface="Courier New"/>
                <a:ea typeface="Courier New"/>
                <a:cs typeface="Courier New"/>
                <a:sym typeface="Courier New"/>
              </a:rPr>
              <a:t>www.dr-chuck.com</a:t>
            </a:r>
            <a:r>
              <a:rPr lang="en-US" sz="3300" b="1" i="0" u="none" strike="noStrike" cap="none" dirty="0">
                <a:solidFill>
                  <a:srgbClr val="FF40FF"/>
                </a:solidFill>
                <a:latin typeface="Courier New"/>
                <a:ea typeface="Courier New"/>
                <a:cs typeface="Courier New"/>
                <a:sym typeface="Courier New"/>
              </a:rPr>
              <a:t>/page2.htm</a:t>
            </a: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b="1" i="0" u="none" strike="noStrike" cap="none" dirty="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72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first lines of code @ </a:t>
            </a:r>
            <a:r>
              <a:rPr lang="en-US" sz="72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2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  <a:endParaRPr lang="en-US" sz="7200" u="none" strike="noStrike" cap="none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line.decode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().strip())</a:t>
            </a:r>
            <a:endParaRPr lang="en-US" sz="2800" b="1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Parsing HTML </a:t>
            </a:r>
            <a:b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(a.k.a. Web Scraping)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Search engines scrape web pages 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spidering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975100" y="6877050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Pull data - particularly social data - who links to who?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Get your own data back out of some system that has no 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export capability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 a site for new information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some controversy about web page scraping and some sites are a bit snippy about it.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Republishing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copyrighted information is not allowed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Easy Way -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could do string searches the hard way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use the free software 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library called </a:t>
            </a:r>
            <a:r>
              <a:rPr lang="en-US" sz="3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from </a:t>
            </a:r>
            <a:r>
              <a:rPr lang="en-US" sz="3800" u="none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7" y="6185846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To run this, you can install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Or download the file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and unzip it in the same directory as this file</a:t>
            </a:r>
          </a:p>
          <a:p>
            <a:endParaRPr lang="en-US" sz="2800" b="1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 smtClean="0">
                <a:solidFill>
                  <a:srgbClr val="FFFF00"/>
                </a:solidFill>
              </a:rPr>
              <a:t>BeautifulSoup</a:t>
            </a:r>
            <a:r>
              <a:rPr lang="en-US" sz="6000" dirty="0" smtClean="0">
                <a:solidFill>
                  <a:srgbClr val="FFFF00"/>
                </a:solidFill>
              </a:rPr>
              <a:t> Installation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279401" y="1085850"/>
            <a:ext cx="10750550" cy="7078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2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2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2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2800" b="1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408611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38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</a:t>
            </a:r>
            <a:r>
              <a:rPr lang="en-US" sz="3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application-specific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process-specific software communications endpoint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allows multiple networked applications to coexist on the same server.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TCP/IP gives us pipes / sockets between applications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designed application protocols to make use of these pipes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is a simple yet powerful protocol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2434</Words>
  <Application>Microsoft Macintosh PowerPoint</Application>
  <PresentationFormat>Custom</PresentationFormat>
  <Paragraphs>446</Paragraphs>
  <Slides>61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Arial Regular</vt:lpstr>
      <vt:lpstr>Cabin</vt:lpstr>
      <vt:lpstr>Courier</vt:lpstr>
      <vt:lpstr>Courier New</vt:lpstr>
      <vt:lpstr>Gill Sans</vt:lpstr>
      <vt:lpstr>ＭＳ Ｐゴシック</vt:lpstr>
      <vt:lpstr>ヒラギノ角ゴ ProN W3</vt:lpstr>
      <vt:lpstr>Title &amp; Subtitle</vt:lpstr>
      <vt:lpstr>Networked Programs</vt:lpstr>
      <vt:lpstr>A Free Book on Network Architecture</vt:lpstr>
      <vt:lpstr>Transport Control Protocol (TCP)</vt:lpstr>
      <vt:lpstr>PowerPoint Presentation</vt:lpstr>
      <vt:lpstr>TCP Connections / Sockets</vt:lpstr>
      <vt:lpstr>TCP Port Numbers</vt:lpstr>
      <vt:lpstr>PowerPoint Presentation</vt:lpstr>
      <vt:lpstr>Common TCP Ports</vt:lpstr>
      <vt:lpstr>PowerPoint Presentation</vt:lpstr>
      <vt:lpstr>Sockets in Python</vt:lpstr>
      <vt:lpstr>PowerPoint Presentation</vt:lpstr>
      <vt:lpstr>Application Protocol </vt:lpstr>
      <vt:lpstr>HTTP - Hypertext Transfer Protocol</vt:lpstr>
      <vt:lpstr>HTTP</vt:lpstr>
      <vt:lpstr>What is a Protocol?</vt:lpstr>
      <vt:lpstr>PowerPoint Presentation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Let’s Write a Web Browser!</vt:lpstr>
      <vt:lpstr>An HTTP Request in Python</vt:lpstr>
      <vt:lpstr>PowerPoint Presentation</vt:lpstr>
      <vt:lpstr>About Characters and Strings…</vt:lpstr>
      <vt:lpstr>ASCII</vt:lpstr>
      <vt:lpstr>Representing Simple Strings</vt:lpstr>
      <vt:lpstr>ASCII</vt:lpstr>
      <vt:lpstr>PowerPoint Presentation</vt:lpstr>
      <vt:lpstr>Multi-Byte Characters</vt:lpstr>
      <vt:lpstr>Two Kinds of Strings in Python</vt:lpstr>
      <vt:lpstr>Python 2 versus Python 3</vt:lpstr>
      <vt:lpstr>Python3 and Unicode</vt:lpstr>
      <vt:lpstr>Python Strings to Bytes</vt:lpstr>
      <vt:lpstr>An HTTP Request in Python</vt:lpstr>
      <vt:lpstr>PowerPoint Presentation</vt:lpstr>
      <vt:lpstr>PowerPoint Presentation</vt:lpstr>
      <vt:lpstr>Making HTTP Easier With urllib</vt:lpstr>
      <vt:lpstr>Using urllib in Python</vt:lpstr>
      <vt:lpstr>PowerPoint Presentation</vt:lpstr>
      <vt:lpstr>Like a file...</vt:lpstr>
      <vt:lpstr>Reading Web Pages</vt:lpstr>
      <vt:lpstr>Following Links</vt:lpstr>
      <vt:lpstr>The first lines of code @ Google?</vt:lpstr>
      <vt:lpstr>Parsing HTML  (a.k.a. Web Scraping)</vt:lpstr>
      <vt:lpstr>What is Web Scraping?</vt:lpstr>
      <vt:lpstr>Why Scrape?</vt:lpstr>
      <vt:lpstr>Scraping Web Pages</vt:lpstr>
      <vt:lpstr>The Easy Way - Beautiful Soup</vt:lpstr>
      <vt:lpstr>BeautifulSoup Installation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Charles Severance</cp:lastModifiedBy>
  <cp:revision>36</cp:revision>
  <dcterms:modified xsi:type="dcterms:W3CDTF">2016-12-16T18:48:46Z</dcterms:modified>
</cp:coreProperties>
</file>